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9144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D7ECE3-7766-48D3-9E20-D89F66ADF47C}">
  <a:tblStyle styleId="{29D7ECE3-7766-48D3-9E20-D89F66ADF47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71"/>
            <a:ext cx="9144000" cy="685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727762" y="4397876"/>
            <a:ext cx="3230218" cy="2048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2400"/>
              <a:buNone/>
              <a:defRPr b="0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close up of a sign&#10;&#10;Description automatically generated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97" y="5517204"/>
            <a:ext cx="1199683" cy="12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5"/>
            <a:ext cx="9144000" cy="68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397" y="5531131"/>
            <a:ext cx="1199683" cy="11996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532661" y="2443420"/>
            <a:ext cx="6999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Linux 102 Lab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628650" y="365126"/>
            <a:ext cx="7886700" cy="9931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How much storage?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628650" y="1544715"/>
            <a:ext cx="7886700" cy="2219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Are you curious how much storage is on your disks and how much is being used?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 the </a:t>
            </a:r>
            <a:r>
              <a:rPr b="1" lang="en-US"/>
              <a:t>df</a:t>
            </a:r>
            <a:r>
              <a:rPr lang="en-US"/>
              <a:t> 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df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For “human readable”, run this 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df -h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7382" y="3606421"/>
            <a:ext cx="4718623" cy="1660477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119" y="4436660"/>
            <a:ext cx="4226525" cy="178367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807" y="4107773"/>
            <a:ext cx="5746705" cy="1169683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4"/>
          <p:cNvSpPr txBox="1"/>
          <p:nvPr>
            <p:ph type="title"/>
          </p:nvPr>
        </p:nvSpPr>
        <p:spPr>
          <a:xfrm>
            <a:off x="628650" y="365127"/>
            <a:ext cx="7886700" cy="82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Superuser (Watch)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628650" y="1402672"/>
            <a:ext cx="7886700" cy="4774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the superuser?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This is the system administrator for a Linux 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happens if a user needs superuser powers?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Try to view the </a:t>
            </a:r>
            <a:r>
              <a:rPr b="1" lang="en-US"/>
              <a:t>/etc/shadow </a:t>
            </a:r>
            <a:r>
              <a:rPr lang="en-US"/>
              <a:t>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cat /etc/shadow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4637598" y="5565742"/>
            <a:ext cx="2251473" cy="684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Notice, a standard user does not have enough permissions to view this file</a:t>
            </a:r>
            <a:endParaRPr/>
          </a:p>
        </p:txBody>
      </p:sp>
      <p:cxnSp>
        <p:nvCxnSpPr>
          <p:cNvPr id="190" name="Google Shape;190;p24"/>
          <p:cNvCxnSpPr/>
          <p:nvPr/>
        </p:nvCxnSpPr>
        <p:spPr>
          <a:xfrm rot="10800000">
            <a:off x="4637598" y="5053454"/>
            <a:ext cx="422674" cy="5122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029" y="4049028"/>
            <a:ext cx="5979304" cy="203499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628650" y="365127"/>
            <a:ext cx="7886700" cy="824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Superuser (Watch)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628650" y="1402672"/>
            <a:ext cx="7886700" cy="4774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</a:t>
            </a:r>
            <a:r>
              <a:rPr b="1" lang="en-US"/>
              <a:t>sudo</a:t>
            </a:r>
            <a:r>
              <a:rPr lang="en-US"/>
              <a:t> command to view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cat /etc/shadow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Enter the superuser password if prompted </a:t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142043" y="3087684"/>
            <a:ext cx="1393793" cy="90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Notice, the user is now able to view the /etc/shadow file</a:t>
            </a:r>
            <a:endParaRPr/>
          </a:p>
        </p:txBody>
      </p:sp>
      <p:cxnSp>
        <p:nvCxnSpPr>
          <p:cNvPr id="199" name="Google Shape;199;p25"/>
          <p:cNvCxnSpPr/>
          <p:nvPr/>
        </p:nvCxnSpPr>
        <p:spPr>
          <a:xfrm>
            <a:off x="1340528" y="3648722"/>
            <a:ext cx="1464816" cy="552271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00" name="Google Shape;200;p25"/>
          <p:cNvSpPr txBox="1"/>
          <p:nvPr/>
        </p:nvSpPr>
        <p:spPr>
          <a:xfrm>
            <a:off x="3087974" y="2738905"/>
            <a:ext cx="5613806" cy="114646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Note: sudo stands for “SUperuser DO”.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sudo cat /etc/shadow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read as “superuser do this:  concatenate the shadow file with the Terminal”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Superuser (Together)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628650" y="1580225"/>
            <a:ext cx="7778503" cy="24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Attempt to copy the shadow file to the Desktop without superuser privileges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cp /etc/shadow </a:t>
            </a:r>
            <a:r>
              <a:rPr b="1" lang="en-US">
                <a:solidFill>
                  <a:srgbClr val="385623"/>
                </a:solidFill>
                <a:latin typeface="Courier"/>
                <a:ea typeface="Courier"/>
                <a:cs typeface="Courier"/>
                <a:sym typeface="Courier"/>
              </a:rPr>
              <a:t>route_to_Desktop</a:t>
            </a:r>
            <a:endParaRPr b="1">
              <a:solidFill>
                <a:srgbClr val="38562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Copy the shadow file to the desktop with superuser privileges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cp /etc/shadow </a:t>
            </a:r>
            <a:r>
              <a:rPr b="1" lang="en-US">
                <a:solidFill>
                  <a:srgbClr val="385623"/>
                </a:solidFill>
                <a:latin typeface="Courier"/>
                <a:ea typeface="Courier"/>
                <a:cs typeface="Courier"/>
                <a:sym typeface="Courier"/>
              </a:rPr>
              <a:t>route_to_Desktop</a:t>
            </a:r>
            <a:endParaRPr b="1">
              <a:solidFill>
                <a:srgbClr val="385623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30" y="3998547"/>
            <a:ext cx="5008193" cy="155810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3494" y="4003829"/>
            <a:ext cx="1918834" cy="152695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6"/>
          <p:cNvSpPr txBox="1"/>
          <p:nvPr/>
        </p:nvSpPr>
        <p:spPr>
          <a:xfrm>
            <a:off x="4572000" y="5643585"/>
            <a:ext cx="1740023" cy="684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Verify that the shadow file is on the Desktop</a:t>
            </a:r>
            <a:endParaRPr/>
          </a:p>
        </p:txBody>
      </p:sp>
      <p:cxnSp>
        <p:nvCxnSpPr>
          <p:cNvPr id="210" name="Google Shape;210;p26"/>
          <p:cNvCxnSpPr/>
          <p:nvPr/>
        </p:nvCxnSpPr>
        <p:spPr>
          <a:xfrm flipH="1" rot="10800000">
            <a:off x="6196614" y="4953741"/>
            <a:ext cx="1004478" cy="8256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11" name="Google Shape;211;p26"/>
          <p:cNvSpPr/>
          <p:nvPr/>
        </p:nvSpPr>
        <p:spPr>
          <a:xfrm>
            <a:off x="1114103" y="2284361"/>
            <a:ext cx="5917012" cy="44108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114103" y="3525110"/>
            <a:ext cx="6707124" cy="362119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1114103" y="3911689"/>
            <a:ext cx="7933760" cy="169930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Superuser (On Your Own)</a:t>
            </a:r>
            <a:endParaRPr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628650" y="1580225"/>
            <a:ext cx="7778503" cy="2911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Desktop directory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the shadow file with the nano editor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Edit the shadow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Save and exit the Shadow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Read the shadow file in the Terminal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rgbClr val="385623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is processing?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628650" y="1542553"/>
            <a:ext cx="7886700" cy="4634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process is a program being ran/executed by the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following command to list all the processes running: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ps -A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0243" y="3500202"/>
            <a:ext cx="3765971" cy="299267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</a:t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628650" y="1411550"/>
            <a:ext cx="8204632" cy="476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Navigate to the CourseFiles folder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cd ~/CourseFiles</a:t>
            </a:r>
            <a:endParaRPr b="1" sz="200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Navigate into the documents folder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cd Cybersecurity/documents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contents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809" y="3530465"/>
            <a:ext cx="7054663" cy="214099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 (Watch)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628650" y="1411550"/>
            <a:ext cx="8204632" cy="476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The </a:t>
            </a:r>
            <a:r>
              <a:rPr b="1" lang="en-US" sz="2400"/>
              <a:t>grep</a:t>
            </a:r>
            <a:r>
              <a:rPr lang="en-US" sz="2400"/>
              <a:t> command is used to search for strings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this command to search for the character “liberty” in the constitution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grep “liberty” constitution.txt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40" name="Google Shape;240;p30"/>
          <p:cNvSpPr txBox="1"/>
          <p:nvPr/>
        </p:nvSpPr>
        <p:spPr>
          <a:xfrm>
            <a:off x="3701988" y="5349975"/>
            <a:ext cx="2246051" cy="684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should notice all of the lines from the constitution that include “liberty”</a:t>
            </a:r>
            <a:endParaRPr/>
          </a:p>
        </p:txBody>
      </p:sp>
      <p:cxnSp>
        <p:nvCxnSpPr>
          <p:cNvPr id="241" name="Google Shape;241;p30"/>
          <p:cNvCxnSpPr>
            <a:stCxn id="240" idx="0"/>
          </p:cNvCxnSpPr>
          <p:nvPr/>
        </p:nvCxnSpPr>
        <p:spPr>
          <a:xfrm rot="10800000">
            <a:off x="3786114" y="4528875"/>
            <a:ext cx="1038900" cy="82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725" y="3510111"/>
            <a:ext cx="7448550" cy="918943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230" y="4436336"/>
            <a:ext cx="5736861" cy="1196898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1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 (Watch)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422334" y="2028577"/>
            <a:ext cx="4877636" cy="476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Use the following command to list the line numbers where “liberty” is located in the constitution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grep -n “liberty” constitution.txt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following command counts the total number of times “liberty” is in the constitution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grep -c “liberty” constitution.txt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50" name="Google Shape;250;p31"/>
          <p:cNvSpPr txBox="1"/>
          <p:nvPr/>
        </p:nvSpPr>
        <p:spPr>
          <a:xfrm>
            <a:off x="3053919" y="5836998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“liberty” is located in the constitution 2 times</a:t>
            </a:r>
            <a:endParaRPr/>
          </a:p>
        </p:txBody>
      </p:sp>
      <p:cxnSp>
        <p:nvCxnSpPr>
          <p:cNvPr id="251" name="Google Shape;251;p31"/>
          <p:cNvCxnSpPr/>
          <p:nvPr/>
        </p:nvCxnSpPr>
        <p:spPr>
          <a:xfrm rot="10800000">
            <a:off x="1506333" y="5500019"/>
            <a:ext cx="2466319" cy="29976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2" name="Google Shape;252;p31"/>
          <p:cNvSpPr txBox="1"/>
          <p:nvPr/>
        </p:nvSpPr>
        <p:spPr>
          <a:xfrm>
            <a:off x="6014828" y="3713073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line numbers where the string “liberty” is located</a:t>
            </a:r>
            <a:endParaRPr/>
          </a:p>
        </p:txBody>
      </p:sp>
      <p:cxnSp>
        <p:nvCxnSpPr>
          <p:cNvPr id="253" name="Google Shape;253;p31"/>
          <p:cNvCxnSpPr/>
          <p:nvPr/>
        </p:nvCxnSpPr>
        <p:spPr>
          <a:xfrm flipH="1">
            <a:off x="1604305" y="3702842"/>
            <a:ext cx="4410523" cy="10824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54" name="Google Shape;254;p31"/>
          <p:cNvCxnSpPr/>
          <p:nvPr/>
        </p:nvCxnSpPr>
        <p:spPr>
          <a:xfrm flipH="1">
            <a:off x="1604305" y="4118459"/>
            <a:ext cx="4410523" cy="81984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 (Watch)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440089" y="1371636"/>
            <a:ext cx="7886699" cy="476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Searching with </a:t>
            </a:r>
            <a:r>
              <a:rPr b="1" lang="en-US" sz="2000"/>
              <a:t>grep</a:t>
            </a:r>
            <a:r>
              <a:rPr lang="en-US" sz="2000"/>
              <a:t> is case sensitive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Notice what the following two commands output with the difference of a capital letter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grep -n “liberty” constitution.txt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grep -n “Liberty” constitution.txt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the flag/option i to ignore case sensitivity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latin typeface="Courier"/>
                <a:ea typeface="Courier"/>
                <a:cs typeface="Courier"/>
                <a:sym typeface="Courier"/>
              </a:rPr>
              <a:t>grep -n -i “liberty” constitution.txt</a:t>
            </a:r>
            <a:endParaRPr/>
          </a:p>
          <a:p>
            <a:pPr indent="-1524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1200">
              <a:latin typeface="Courier"/>
              <a:ea typeface="Courier"/>
              <a:cs typeface="Courier"/>
              <a:sym typeface="Courier"/>
            </a:endParaRPr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61" name="Google Shape;261;p32"/>
          <p:cNvSpPr txBox="1"/>
          <p:nvPr/>
        </p:nvSpPr>
        <p:spPr>
          <a:xfrm>
            <a:off x="440089" y="4450430"/>
            <a:ext cx="2246051" cy="684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Notice, using the option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combines both the totals of “liberty” and “Liberty”</a:t>
            </a:r>
            <a:endParaRPr/>
          </a:p>
        </p:txBody>
      </p:sp>
      <p:cxnSp>
        <p:nvCxnSpPr>
          <p:cNvPr id="262" name="Google Shape;262;p32"/>
          <p:cNvCxnSpPr/>
          <p:nvPr/>
        </p:nvCxnSpPr>
        <p:spPr>
          <a:xfrm flipH="1" rot="10800000">
            <a:off x="2686140" y="4450430"/>
            <a:ext cx="792332" cy="12157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3" name="Google Shape;263;p32"/>
          <p:cNvCxnSpPr/>
          <p:nvPr/>
        </p:nvCxnSpPr>
        <p:spPr>
          <a:xfrm>
            <a:off x="2686140" y="4792831"/>
            <a:ext cx="792332" cy="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64" name="Google Shape;264;p32"/>
          <p:cNvCxnSpPr/>
          <p:nvPr/>
        </p:nvCxnSpPr>
        <p:spPr>
          <a:xfrm>
            <a:off x="2447391" y="5015079"/>
            <a:ext cx="1031081" cy="17789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083" y="4080079"/>
            <a:ext cx="4936828" cy="165635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Linux 102 Lab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This is a continuation to the Linux 101 introduction to the Linux command 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Materials needed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Linux Machine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Software Tools used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Linux Terminal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379" y="4296866"/>
            <a:ext cx="5779113" cy="176650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3"/>
          <p:cNvSpPr txBox="1"/>
          <p:nvPr>
            <p:ph type="title"/>
          </p:nvPr>
        </p:nvSpPr>
        <p:spPr>
          <a:xfrm>
            <a:off x="628650" y="365126"/>
            <a:ext cx="7886700" cy="948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 (Together)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22333" y="1677881"/>
            <a:ext cx="7816145" cy="511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many times is “Gatsby” in gatsby.txt?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grep -n “Meyer” gatsby.txt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line number is “Crime is common. Logic is rare.” in sherlock.txt?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grep -n -i "Crime is common. Logic is rare." sherlock.txt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How can you find the delegates from Delaware who signed the Constitution (constitution.txt)?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grep “Delaware” constitution.txt</a:t>
            </a:r>
            <a:endParaRPr sz="18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273" name="Google Shape;273;p33"/>
          <p:cNvSpPr/>
          <p:nvPr/>
        </p:nvSpPr>
        <p:spPr>
          <a:xfrm>
            <a:off x="741241" y="1983052"/>
            <a:ext cx="3617695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741241" y="3031951"/>
            <a:ext cx="7337439" cy="22615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901040" y="3954184"/>
            <a:ext cx="4301276" cy="22615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1386451" y="4222872"/>
            <a:ext cx="5944969" cy="191449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628650" y="365126"/>
            <a:ext cx="7886700" cy="1002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Searching (On Your Own)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628650" y="1500326"/>
            <a:ext cx="7886700" cy="4676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 many times is “leagues” in 20000.txt?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 many times is the letter (lowercase or capital) “a” in island.txt?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What four lines is “captain” located on in warw?orlds.txt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628650" y="365126"/>
            <a:ext cx="7886700" cy="1010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What system?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628650" y="1482571"/>
            <a:ext cx="7886700" cy="469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Curious what system you are operating?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the </a:t>
            </a:r>
            <a:r>
              <a:rPr b="1" lang="en-US"/>
              <a:t>uname</a:t>
            </a:r>
            <a:r>
              <a:rPr lang="en-US"/>
              <a:t> command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uname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</a:t>
            </a:r>
            <a:r>
              <a:rPr b="1" lang="en-US"/>
              <a:t>-a </a:t>
            </a:r>
            <a:r>
              <a:rPr lang="en-US"/>
              <a:t>option will list more information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uname -a</a:t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999" y="3840653"/>
            <a:ext cx="6524001" cy="1286423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622" y="4189831"/>
            <a:ext cx="4591206" cy="130492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6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(Watch)</a:t>
            </a:r>
            <a:endParaRPr b="1"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628650" y="1544715"/>
            <a:ext cx="7886700" cy="4490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</a:t>
            </a:r>
            <a:r>
              <a:rPr b="1" lang="en-US"/>
              <a:t>chown</a:t>
            </a:r>
            <a:r>
              <a:rPr lang="en-US"/>
              <a:t> command can change the owner of a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 a file to the Desktop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file.txt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the owner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file.txt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2805343" y="5885877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kali is the owner of this file</a:t>
            </a:r>
            <a:endParaRPr/>
          </a:p>
        </p:txBody>
      </p:sp>
      <p:cxnSp>
        <p:nvCxnSpPr>
          <p:cNvPr id="298" name="Google Shape;298;p36"/>
          <p:cNvCxnSpPr>
            <a:stCxn id="297" idx="0"/>
          </p:cNvCxnSpPr>
          <p:nvPr/>
        </p:nvCxnSpPr>
        <p:spPr>
          <a:xfrm rot="10800000">
            <a:off x="3177768" y="5494677"/>
            <a:ext cx="750600" cy="39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3330" y="4474317"/>
            <a:ext cx="3697338" cy="1361151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37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(Watch)</a:t>
            </a:r>
            <a:endParaRPr b="1"/>
          </a:p>
        </p:txBody>
      </p: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628650" y="1469255"/>
            <a:ext cx="7886700" cy="2954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Change the owner of the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 a user named “mackenzie”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useradd mackenzie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Change the file to mackenzie as the owner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chown mackenzie file.txt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the owner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file.txt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3539860" y="6155697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Verify that mackenzie is now the owner of file.txt</a:t>
            </a:r>
            <a:endParaRPr/>
          </a:p>
        </p:txBody>
      </p:sp>
      <p:cxnSp>
        <p:nvCxnSpPr>
          <p:cNvPr id="307" name="Google Shape;307;p37"/>
          <p:cNvCxnSpPr>
            <a:stCxn id="306" idx="0"/>
          </p:cNvCxnSpPr>
          <p:nvPr/>
        </p:nvCxnSpPr>
        <p:spPr>
          <a:xfrm rot="10800000">
            <a:off x="3957286" y="5835597"/>
            <a:ext cx="705600" cy="32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912" y="2984248"/>
            <a:ext cx="5210175" cy="661609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38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(Watch)</a:t>
            </a:r>
            <a:endParaRPr b="1"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628650" y="1469255"/>
            <a:ext cx="7886700" cy="2954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Look at the permissions of the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the permissions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file.txt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106533" y="4615202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the owner has rw rights (read and write)</a:t>
            </a:r>
            <a:endParaRPr/>
          </a:p>
        </p:txBody>
      </p:sp>
      <p:cxnSp>
        <p:nvCxnSpPr>
          <p:cNvPr id="316" name="Google Shape;316;p38"/>
          <p:cNvCxnSpPr/>
          <p:nvPr/>
        </p:nvCxnSpPr>
        <p:spPr>
          <a:xfrm flipH="1" rot="10800000">
            <a:off x="1491449" y="3535379"/>
            <a:ext cx="585926" cy="96398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38"/>
          <p:cNvSpPr txBox="1"/>
          <p:nvPr/>
        </p:nvSpPr>
        <p:spPr>
          <a:xfrm>
            <a:off x="1692861" y="5366821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the group has r rights (only read)</a:t>
            </a:r>
            <a:endParaRPr/>
          </a:p>
        </p:txBody>
      </p:sp>
      <p:cxnSp>
        <p:nvCxnSpPr>
          <p:cNvPr id="318" name="Google Shape;318;p38"/>
          <p:cNvCxnSpPr/>
          <p:nvPr/>
        </p:nvCxnSpPr>
        <p:spPr>
          <a:xfrm rot="10800000">
            <a:off x="2484616" y="3568246"/>
            <a:ext cx="523780" cy="171132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9" name="Google Shape;319;p38"/>
          <p:cNvSpPr txBox="1"/>
          <p:nvPr/>
        </p:nvSpPr>
        <p:spPr>
          <a:xfrm>
            <a:off x="3029577" y="4606324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all others have r rights (only read)</a:t>
            </a:r>
            <a:endParaRPr/>
          </a:p>
        </p:txBody>
      </p:sp>
      <p:cxnSp>
        <p:nvCxnSpPr>
          <p:cNvPr id="320" name="Google Shape;320;p38"/>
          <p:cNvCxnSpPr/>
          <p:nvPr/>
        </p:nvCxnSpPr>
        <p:spPr>
          <a:xfrm rot="10800000">
            <a:off x="2764639" y="3535377"/>
            <a:ext cx="1241728" cy="100864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13" y="3868255"/>
            <a:ext cx="4283422" cy="1077705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(Watch)</a:t>
            </a:r>
            <a:endParaRPr b="1"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628650" y="1469255"/>
            <a:ext cx="7886700" cy="2954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Change the permissions of the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chmod 752 file.txt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the current permissions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file.txt</a:t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0" y="3222864"/>
            <a:ext cx="2553475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the owner has rwx rights (read, write, and execute)</a:t>
            </a:r>
            <a:endParaRPr/>
          </a:p>
        </p:txBody>
      </p:sp>
      <p:cxnSp>
        <p:nvCxnSpPr>
          <p:cNvPr id="329" name="Google Shape;329;p39"/>
          <p:cNvCxnSpPr/>
          <p:nvPr/>
        </p:nvCxnSpPr>
        <p:spPr>
          <a:xfrm flipH="1">
            <a:off x="779489" y="3876977"/>
            <a:ext cx="161544" cy="82796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0" name="Google Shape;330;p39"/>
          <p:cNvSpPr txBox="1"/>
          <p:nvPr/>
        </p:nvSpPr>
        <p:spPr>
          <a:xfrm>
            <a:off x="1056444" y="5270785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the group has r and x rights (read and execute)</a:t>
            </a:r>
            <a:endParaRPr/>
          </a:p>
        </p:txBody>
      </p:sp>
      <p:cxnSp>
        <p:nvCxnSpPr>
          <p:cNvPr id="331" name="Google Shape;331;p39"/>
          <p:cNvCxnSpPr/>
          <p:nvPr/>
        </p:nvCxnSpPr>
        <p:spPr>
          <a:xfrm rot="10800000">
            <a:off x="1070438" y="4873741"/>
            <a:ext cx="220293" cy="38206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2" name="Google Shape;332;p39"/>
          <p:cNvSpPr txBox="1"/>
          <p:nvPr/>
        </p:nvSpPr>
        <p:spPr>
          <a:xfrm>
            <a:off x="2869778" y="3280080"/>
            <a:ext cx="22460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Here, all others have w rights (only write)</a:t>
            </a:r>
            <a:endParaRPr/>
          </a:p>
        </p:txBody>
      </p:sp>
      <p:cxnSp>
        <p:nvCxnSpPr>
          <p:cNvPr id="333" name="Google Shape;333;p39"/>
          <p:cNvCxnSpPr/>
          <p:nvPr/>
        </p:nvCxnSpPr>
        <p:spPr>
          <a:xfrm flipH="1">
            <a:off x="1450909" y="3830361"/>
            <a:ext cx="1759426" cy="90779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graphicFrame>
        <p:nvGraphicFramePr>
          <p:cNvPr id="334" name="Google Shape;334;p39"/>
          <p:cNvGraphicFramePr/>
          <p:nvPr/>
        </p:nvGraphicFramePr>
        <p:xfrm>
          <a:off x="6493272" y="2413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{29D7ECE3-7766-48D3-9E20-D89F66ADF47C}</a:tableStyleId>
              </a:tblPr>
              <a:tblGrid>
                <a:gridCol w="573350"/>
                <a:gridCol w="1060150"/>
              </a:tblGrid>
              <a:tr h="46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Execute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Write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1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Read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5" name="Google Shape;335;p39"/>
          <p:cNvSpPr txBox="1"/>
          <p:nvPr/>
        </p:nvSpPr>
        <p:spPr>
          <a:xfrm>
            <a:off x="5744631" y="4038906"/>
            <a:ext cx="2956266" cy="1762021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= 4 + 2 + 1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7 is Read, Write, and Execute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= 4 + 1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5 is Read and Execute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=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2 is Write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587" y="4767666"/>
            <a:ext cx="3758826" cy="1896082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0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(Together)</a:t>
            </a:r>
            <a:endParaRPr b="1"/>
          </a:p>
        </p:txBody>
      </p:sp>
      <p:sp>
        <p:nvSpPr>
          <p:cNvPr id="342" name="Google Shape;342;p40"/>
          <p:cNvSpPr txBox="1"/>
          <p:nvPr>
            <p:ph idx="1" type="body"/>
          </p:nvPr>
        </p:nvSpPr>
        <p:spPr>
          <a:xfrm>
            <a:off x="628650" y="1469255"/>
            <a:ext cx="7886700" cy="326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new user named “jordan”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useradd jordan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new file named “file2.txt”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file2.txt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Make jordan the owner of the file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chown jordan file2.txt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that jordan is the owner of the file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file2.txt</a:t>
            </a:r>
            <a:endParaRPr/>
          </a:p>
        </p:txBody>
      </p:sp>
      <p:sp>
        <p:nvSpPr>
          <p:cNvPr id="343" name="Google Shape;343;p40"/>
          <p:cNvSpPr/>
          <p:nvPr/>
        </p:nvSpPr>
        <p:spPr>
          <a:xfrm>
            <a:off x="1176247" y="1940329"/>
            <a:ext cx="3617695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176247" y="2717126"/>
            <a:ext cx="3617695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0"/>
          <p:cNvSpPr/>
          <p:nvPr/>
        </p:nvSpPr>
        <p:spPr>
          <a:xfrm>
            <a:off x="1176246" y="3559946"/>
            <a:ext cx="4141478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1176246" y="4336743"/>
            <a:ext cx="4141478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592322" y="4681782"/>
            <a:ext cx="3959356" cy="2067849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612" y="4345414"/>
            <a:ext cx="4676775" cy="126190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41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(Together)</a:t>
            </a:r>
            <a:endParaRPr b="1"/>
          </a:p>
        </p:txBody>
      </p:sp>
      <p:sp>
        <p:nvSpPr>
          <p:cNvPr id="354" name="Google Shape;354;p41"/>
          <p:cNvSpPr txBox="1"/>
          <p:nvPr>
            <p:ph idx="1" type="body"/>
          </p:nvPr>
        </p:nvSpPr>
        <p:spPr>
          <a:xfrm>
            <a:off x="628650" y="1469256"/>
            <a:ext cx="7886700" cy="247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 everyone read, write, and execute permissions for the file2.txt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chmod 777 file2.txt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that everyone has these permissions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-l file2.txt</a:t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1158491" y="2503937"/>
            <a:ext cx="4141478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1158491" y="3429000"/>
            <a:ext cx="4141478" cy="31626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1"/>
          <p:cNvSpPr/>
          <p:nvPr/>
        </p:nvSpPr>
        <p:spPr>
          <a:xfrm>
            <a:off x="2113251" y="4152778"/>
            <a:ext cx="4917495" cy="1647175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628650" y="365127"/>
            <a:ext cx="7886700" cy="1028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/>
              <a:t>chown/chmod </a:t>
            </a:r>
            <a:r>
              <a:rPr lang="en-US"/>
              <a:t>(On Your Own)</a:t>
            </a:r>
            <a:endParaRPr b="1"/>
          </a:p>
        </p:txBody>
      </p:sp>
      <p:sp>
        <p:nvSpPr>
          <p:cNvPr id="363" name="Google Shape;363;p42"/>
          <p:cNvSpPr txBox="1"/>
          <p:nvPr>
            <p:ph idx="1" type="body"/>
          </p:nvPr>
        </p:nvSpPr>
        <p:spPr>
          <a:xfrm>
            <a:off x="628650" y="1469256"/>
            <a:ext cx="7886700" cy="3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new user named “cj”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Make cj the owner of file2.txt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Change the permissions of file2.txt so that only cj (the owner) has read and write permissions, but not executable. No one else has any permissions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the permissions were changed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28650" y="365126"/>
            <a:ext cx="7886700" cy="780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Linux 102 Lab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628650" y="1660124"/>
            <a:ext cx="7886700" cy="45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Options/Flags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Superuser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Searching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chown/chmod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syslog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860" y="2873830"/>
            <a:ext cx="5473682" cy="2905920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507" y="3319282"/>
            <a:ext cx="6339065" cy="2591660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43"/>
          <p:cNvSpPr txBox="1"/>
          <p:nvPr>
            <p:ph type="title"/>
          </p:nvPr>
        </p:nvSpPr>
        <p:spPr>
          <a:xfrm>
            <a:off x="628650" y="365126"/>
            <a:ext cx="7886700" cy="780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Top</a:t>
            </a:r>
            <a:endParaRPr/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717639" y="1488905"/>
            <a:ext cx="7886700" cy="3639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</a:t>
            </a:r>
            <a:r>
              <a:rPr b="1" lang="en-US"/>
              <a:t>top</a:t>
            </a:r>
            <a:r>
              <a:rPr lang="en-US"/>
              <a:t> to see how much memory each process is currently using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CTRL+C to exit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521" y="3906175"/>
            <a:ext cx="5209393" cy="2765612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44"/>
          <p:cNvSpPr txBox="1"/>
          <p:nvPr>
            <p:ph type="title"/>
          </p:nvPr>
        </p:nvSpPr>
        <p:spPr>
          <a:xfrm>
            <a:off x="628650" y="365126"/>
            <a:ext cx="7886700" cy="842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syslog (Watch)</a:t>
            </a:r>
            <a:endParaRPr/>
          </a:p>
        </p:txBody>
      </p:sp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628650" y="1411550"/>
            <a:ext cx="7886700" cy="249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can write to the system’s log using the </a:t>
            </a:r>
            <a:r>
              <a:rPr b="1" lang="en-US"/>
              <a:t>logger </a:t>
            </a:r>
            <a:r>
              <a:rPr lang="en-US"/>
              <a:t>command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a log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logger “test log”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List the last 10 lines of the syslog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tail /var/log/syslog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087" y="3709667"/>
            <a:ext cx="5289258" cy="219334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45"/>
          <p:cNvSpPr txBox="1"/>
          <p:nvPr>
            <p:ph type="title"/>
          </p:nvPr>
        </p:nvSpPr>
        <p:spPr>
          <a:xfrm>
            <a:off x="628650" y="365126"/>
            <a:ext cx="7886700" cy="842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syslog (Together)</a:t>
            </a:r>
            <a:endParaRPr/>
          </a:p>
        </p:txBody>
      </p:sp>
      <p:sp>
        <p:nvSpPr>
          <p:cNvPr id="384" name="Google Shape;384;p45"/>
          <p:cNvSpPr txBox="1"/>
          <p:nvPr>
            <p:ph idx="1" type="body"/>
          </p:nvPr>
        </p:nvSpPr>
        <p:spPr>
          <a:xfrm>
            <a:off x="628650" y="1411550"/>
            <a:ext cx="7886700" cy="249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a log that says “error - did this work?”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logger “error - did this work?”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Verify that the log was filed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tail /var/log/syslog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85" name="Google Shape;385;p45"/>
          <p:cNvSpPr/>
          <p:nvPr/>
        </p:nvSpPr>
        <p:spPr>
          <a:xfrm>
            <a:off x="1004546" y="1817773"/>
            <a:ext cx="6488203" cy="4362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1004547" y="3109877"/>
            <a:ext cx="6488203" cy="4362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1462617" y="3623429"/>
            <a:ext cx="6407754" cy="236371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title"/>
          </p:nvPr>
        </p:nvSpPr>
        <p:spPr>
          <a:xfrm>
            <a:off x="628650" y="365126"/>
            <a:ext cx="7886700" cy="842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syslog (On Your Own)</a:t>
            </a:r>
            <a:endParaRPr/>
          </a:p>
        </p:txBody>
      </p:sp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628650" y="1411550"/>
            <a:ext cx="7886700" cy="249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your own custom log commands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Send multiple logs!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Verify the commands were sent to the system’s log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197" y="4365623"/>
            <a:ext cx="4657725" cy="1346876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47"/>
          <p:cNvSpPr txBox="1"/>
          <p:nvPr>
            <p:ph type="title"/>
          </p:nvPr>
        </p:nvSpPr>
        <p:spPr>
          <a:xfrm>
            <a:off x="628650" y="365127"/>
            <a:ext cx="7886700" cy="815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Finding things</a:t>
            </a:r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628650" y="1535837"/>
            <a:ext cx="7886700" cy="4641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can use the </a:t>
            </a:r>
            <a:r>
              <a:rPr b="1" lang="en-US"/>
              <a:t>find </a:t>
            </a:r>
            <a:r>
              <a:rPr lang="en-US"/>
              <a:t>command to locate documents on a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Navigate to the root directory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cd 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Search for the file2.txt file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sudo find -name file2.txt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 txBox="1"/>
          <p:nvPr/>
        </p:nvSpPr>
        <p:spPr>
          <a:xfrm>
            <a:off x="3113385" y="5990705"/>
            <a:ext cx="2623351" cy="469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Verify that the command found the location of the file2.txt</a:t>
            </a:r>
            <a:endParaRPr/>
          </a:p>
        </p:txBody>
      </p:sp>
      <p:cxnSp>
        <p:nvCxnSpPr>
          <p:cNvPr id="402" name="Google Shape;402;p47"/>
          <p:cNvCxnSpPr/>
          <p:nvPr/>
        </p:nvCxnSpPr>
        <p:spPr>
          <a:xfrm rot="10800000">
            <a:off x="3477718" y="5676173"/>
            <a:ext cx="401825" cy="31453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(Watch)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An option/flag gives more options for each command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Let’s look at the InsideFolder (from the Move/Copy exercise)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The InsideFolder should be on the desktop with a text file inside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Navigate to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Try to copy (cp) the InsideFolder into the other folder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cp InsideFolder </a:t>
            </a:r>
            <a:r>
              <a:rPr b="1" lang="en-US" sz="2000">
                <a:solidFill>
                  <a:srgbClr val="A8D08C"/>
                </a:solidFill>
                <a:latin typeface="Courier"/>
                <a:ea typeface="Courier"/>
                <a:cs typeface="Courier"/>
                <a:sym typeface="Courier"/>
              </a:rPr>
              <a:t>OtherFolder</a:t>
            </a:r>
            <a:endParaRPr b="1" sz="2000">
              <a:solidFill>
                <a:srgbClr val="A8D08C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en-US" sz="2250"/>
              <a:t>What is our error message?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196" y="5466119"/>
            <a:ext cx="5572804" cy="710844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(Watch)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28650" y="1616950"/>
            <a:ext cx="8230870" cy="4135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error message tells us that “-r not specified”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Let’s copy the file using the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-r</a:t>
            </a:r>
            <a:r>
              <a:rPr lang="en-US" sz="2000"/>
              <a:t> option/flag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cp -r InsideFolder </a:t>
            </a:r>
            <a:r>
              <a:rPr b="1" lang="en-US" sz="1600">
                <a:solidFill>
                  <a:srgbClr val="A8D08C"/>
                </a:solidFill>
                <a:latin typeface="Courier"/>
                <a:ea typeface="Courier"/>
                <a:cs typeface="Courier"/>
                <a:sym typeface="Courier"/>
              </a:rPr>
              <a:t>OtherFolder</a:t>
            </a:r>
            <a:endParaRPr b="1" sz="1600">
              <a:solidFill>
                <a:srgbClr val="A8D08C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What does the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-r </a:t>
            </a:r>
            <a:r>
              <a:rPr lang="en-US" sz="2000"/>
              <a:t>option/flag mean? Let’s look at the manual for the </a:t>
            </a:r>
            <a:r>
              <a:rPr b="1" lang="en-US" sz="2000">
                <a:latin typeface="Courier"/>
                <a:ea typeface="Courier"/>
                <a:cs typeface="Courier"/>
                <a:sym typeface="Courier"/>
              </a:rPr>
              <a:t>cp</a:t>
            </a:r>
            <a:r>
              <a:rPr lang="en-US" sz="2000"/>
              <a:t> command: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>
                <a:latin typeface="Courier"/>
                <a:ea typeface="Courier"/>
                <a:cs typeface="Courier"/>
                <a:sym typeface="Courier"/>
              </a:rPr>
              <a:t>man cp</a:t>
            </a:r>
            <a:endParaRPr/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600"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Merriam-Webster defines recursive as a procedure that can repeat itself indefinitely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252" y="3429000"/>
            <a:ext cx="3943495" cy="124900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18"/>
          <p:cNvSpPr txBox="1"/>
          <p:nvPr/>
        </p:nvSpPr>
        <p:spPr>
          <a:xfrm>
            <a:off x="6871109" y="3807287"/>
            <a:ext cx="1489759" cy="384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From the Manual for the </a:t>
            </a:r>
            <a:r>
              <a:rPr b="0" i="0" lang="en-US" sz="1125" u="none" cap="none" strike="noStrik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cp</a:t>
            </a:r>
            <a:r>
              <a:rPr b="0" i="0" lang="en-US" sz="1125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command</a:t>
            </a:r>
            <a:endParaRPr/>
          </a:p>
        </p:txBody>
      </p:sp>
      <p:cxnSp>
        <p:nvCxnSpPr>
          <p:cNvPr id="128" name="Google Shape;128;p18"/>
          <p:cNvCxnSpPr>
            <a:stCxn id="127" idx="1"/>
          </p:cNvCxnSpPr>
          <p:nvPr/>
        </p:nvCxnSpPr>
        <p:spPr>
          <a:xfrm flipH="1">
            <a:off x="5360009" y="3999648"/>
            <a:ext cx="1511100" cy="11520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29" name="Google Shape;129;p18"/>
          <p:cNvCxnSpPr/>
          <p:nvPr/>
        </p:nvCxnSpPr>
        <p:spPr>
          <a:xfrm flipH="1" rot="10800000">
            <a:off x="3419976" y="4114799"/>
            <a:ext cx="162427" cy="755568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(Watch)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628650" y="1870256"/>
            <a:ext cx="5258444" cy="311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1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50"/>
              <a:t>Look at the manual for the </a:t>
            </a: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sz="2250"/>
              <a:t> command</a:t>
            </a:r>
            <a:endParaRPr b="1" sz="1500">
              <a:latin typeface="Courier"/>
              <a:ea typeface="Courier"/>
              <a:cs typeface="Courier"/>
              <a:sym typeface="Courier"/>
            </a:endParaRPr>
          </a:p>
          <a:p>
            <a:pPr indent="-22861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50"/>
              <a:t>What is the purpose of the </a:t>
            </a: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-i</a:t>
            </a:r>
            <a:r>
              <a:rPr lang="en-US" sz="2250"/>
              <a:t> option/flag?</a:t>
            </a:r>
            <a:endParaRPr/>
          </a:p>
          <a:p>
            <a:pPr indent="-22861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50"/>
              <a:t>What is the purpose of the </a:t>
            </a: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-r</a:t>
            </a:r>
            <a:r>
              <a:rPr lang="en-US" sz="2250"/>
              <a:t> option/flag?</a:t>
            </a:r>
            <a:endParaRPr/>
          </a:p>
          <a:p>
            <a:pPr indent="-22861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50"/>
              <a:t>Let’s remove the directory on the desktop with the other directories and files inside of it using the </a:t>
            </a: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-i </a:t>
            </a:r>
            <a:r>
              <a:rPr lang="en-US" sz="2250"/>
              <a:t>and </a:t>
            </a:r>
            <a:r>
              <a:rPr b="1" lang="en-US" sz="2250">
                <a:latin typeface="Courier"/>
                <a:ea typeface="Courier"/>
                <a:cs typeface="Courier"/>
                <a:sym typeface="Courier"/>
              </a:rPr>
              <a:t>-r </a:t>
            </a:r>
            <a:r>
              <a:rPr lang="en-US" sz="2250"/>
              <a:t>options.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1950">
                <a:latin typeface="Courier"/>
                <a:ea typeface="Courier"/>
                <a:cs typeface="Courier"/>
                <a:sym typeface="Courier"/>
              </a:rPr>
              <a:t>rm -ir </a:t>
            </a:r>
            <a:r>
              <a:rPr b="1" lang="en-US" sz="195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FileName</a:t>
            </a:r>
            <a:endParaRPr b="1" sz="1950">
              <a:solidFill>
                <a:srgbClr val="54813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96456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250"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1734" y="1739224"/>
            <a:ext cx="3129691" cy="746449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1463" y="2398539"/>
            <a:ext cx="3314734" cy="746448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7801" y="4557075"/>
            <a:ext cx="4687549" cy="1220472"/>
          </a:xfrm>
          <a:prstGeom prst="rect">
            <a:avLst/>
          </a:prstGeom>
          <a:noFill/>
          <a:ln cap="flat" cmpd="sng" w="28575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(Together)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28650" y="1825625"/>
            <a:ext cx="8027670" cy="3975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Read the manual for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r>
              <a:rPr lang="en-US"/>
              <a:t> command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man 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is the purpose of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-a </a:t>
            </a:r>
            <a:r>
              <a:rPr lang="en-US"/>
              <a:t>and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-A</a:t>
            </a:r>
            <a:r>
              <a:rPr lang="en-US"/>
              <a:t> options?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Exit out of the manual     typing “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q</a:t>
            </a:r>
            <a:r>
              <a:rPr lang="en-US"/>
              <a:t>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a file on the Desktop that starts with a “.”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.FileName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Create other files/directories as well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Why doesn’t this file show?    The “.” hides the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List all the non-hidden files on the Desktop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List all the files on the Desktop  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List all the files on the Desktop (hiding the “.” and “..”)  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ls -A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6218" y="123984"/>
            <a:ext cx="2402467" cy="595734"/>
          </a:xfrm>
          <a:prstGeom prst="rect">
            <a:avLst/>
          </a:prstGeom>
          <a:noFill/>
          <a:ln cap="flat" cmpd="sng" w="25400">
            <a:solidFill>
              <a:srgbClr val="545B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0"/>
          <p:cNvSpPr/>
          <p:nvPr/>
        </p:nvSpPr>
        <p:spPr>
          <a:xfrm>
            <a:off x="6254274" y="1804968"/>
            <a:ext cx="1426686" cy="310696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6646217" y="117199"/>
            <a:ext cx="2402467" cy="602519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068908" y="2585446"/>
            <a:ext cx="1681652" cy="32031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879978" y="3244333"/>
            <a:ext cx="2970662" cy="3434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4884816" y="3885680"/>
            <a:ext cx="2928224" cy="32031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6842655" y="4269191"/>
            <a:ext cx="1265025" cy="32031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5544873" y="4634256"/>
            <a:ext cx="1297782" cy="32031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917165" y="5315642"/>
            <a:ext cx="1378995" cy="343477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(Together)</a:t>
            </a:r>
            <a:endParaRPr/>
          </a:p>
        </p:txBody>
      </p:sp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628650" y="1825625"/>
            <a:ext cx="8383270" cy="3579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Open the manual for the touch command  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man touch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is the purpose of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-t</a:t>
            </a:r>
            <a:r>
              <a:rPr lang="en-US"/>
              <a:t> option?  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How would we use the -t option to change the “Modified date” of a text file?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touch -t 198910150830 </a:t>
            </a:r>
            <a:r>
              <a:rPr b="1" lang="en-US">
                <a:solidFill>
                  <a:srgbClr val="525252"/>
                </a:solidFill>
                <a:latin typeface="Courier"/>
                <a:ea typeface="Courier"/>
                <a:cs typeface="Courier"/>
                <a:sym typeface="Courier"/>
              </a:rPr>
              <a:t>NewFile</a:t>
            </a:r>
            <a:endParaRPr b="1">
              <a:solidFill>
                <a:srgbClr val="52525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does the 198910150830 change the modified date to?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October 15, 1989 at 8:30am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Verify that the “Modified date” has changed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Right-click on the file, open “Properties”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6640" y="2261399"/>
            <a:ext cx="2438400" cy="31823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sx="102000" rotWithShape="0" algn="t" dir="5400000" dist="38100" sy="102000">
              <a:srgbClr val="000000">
                <a:alpha val="40000"/>
              </a:srgbClr>
            </a:outerShdw>
          </a:effectLst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358" y="4824434"/>
            <a:ext cx="1631104" cy="3904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sx="102000" rotWithShape="0" algn="t" dir="5400000" dist="38100" sy="102000">
              <a:srgbClr val="000000">
                <a:alpha val="40000"/>
              </a:srgbClr>
            </a:outerShdw>
          </a:effectLst>
        </p:spPr>
      </p:pic>
      <p:sp>
        <p:nvSpPr>
          <p:cNvPr id="162" name="Google Shape;162;p21"/>
          <p:cNvSpPr/>
          <p:nvPr/>
        </p:nvSpPr>
        <p:spPr>
          <a:xfrm>
            <a:off x="6653575" y="1738796"/>
            <a:ext cx="1861775" cy="41766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6066300" y="2191439"/>
            <a:ext cx="2579080" cy="454100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3495431" y="2978146"/>
            <a:ext cx="5445369" cy="390424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2982350" y="3397097"/>
            <a:ext cx="2107809" cy="390423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1052274" y="3992704"/>
            <a:ext cx="3601006" cy="390422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1188424" y="4732100"/>
            <a:ext cx="6634776" cy="626891"/>
          </a:xfrm>
          <a:prstGeom prst="rect">
            <a:avLst/>
          </a:prstGeom>
          <a:solidFill>
            <a:srgbClr val="69419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69419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Options/Flags (On Your Own)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28650" y="1825625"/>
            <a:ext cx="7886700" cy="417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files are hidden inside of the /tmp directory?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the Home directory, copy the Downloads directory to the Desktop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is the purpose of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-v</a:t>
            </a:r>
            <a:r>
              <a:rPr lang="en-US"/>
              <a:t> option for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mkdir</a:t>
            </a:r>
            <a:r>
              <a:rPr lang="en-US"/>
              <a:t> command?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about the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 -v </a:t>
            </a:r>
            <a:r>
              <a:rPr lang="en-US"/>
              <a:t>option for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rmdir </a:t>
            </a:r>
            <a:r>
              <a:rPr lang="en-US"/>
              <a:t>command?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-v </a:t>
            </a:r>
            <a:r>
              <a:rPr lang="en-US"/>
              <a:t>option when making a directory on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What did you notice?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-v </a:t>
            </a:r>
            <a:r>
              <a:rPr lang="en-US"/>
              <a:t>option when removing the directory from the Desktop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Did the </a:t>
            </a:r>
            <a:r>
              <a:rPr b="1" lang="en-US">
                <a:latin typeface="Courier"/>
                <a:ea typeface="Courier"/>
                <a:cs typeface="Courier"/>
                <a:sym typeface="Courier"/>
              </a:rPr>
              <a:t>-v </a:t>
            </a:r>
            <a:r>
              <a:rPr lang="en-US"/>
              <a:t>option do what you expected?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security Template_4x3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